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20" name="عنصر نائب للتذييل 19"/>
          <p:cNvSpPr>
            <a:spLocks noGrp="1"/>
          </p:cNvSpPr>
          <p:nvPr>
            <p:ph type="ftr" sz="quarter" idx="11"/>
          </p:nvPr>
        </p:nvSpPr>
        <p:spPr/>
        <p:txBody>
          <a:bodyPr/>
          <a:lstStyle>
            <a:extLst/>
          </a:lstStyle>
          <a:p>
            <a:endParaRPr lang="ar-IQ"/>
          </a:p>
        </p:txBody>
      </p:sp>
      <p:sp>
        <p:nvSpPr>
          <p:cNvPr id="10" name="عنصر نائب لرقم الشريحة 9"/>
          <p:cNvSpPr>
            <a:spLocks noGrp="1"/>
          </p:cNvSpPr>
          <p:nvPr>
            <p:ph type="sldNum" sz="quarter" idx="12"/>
          </p:nvPr>
        </p:nvSpPr>
        <p:spPr/>
        <p:txBody>
          <a:bodyPr/>
          <a:lstStyle>
            <a:extLst/>
          </a:lstStyle>
          <a:p>
            <a:fld id="{8C082D4A-4741-4626-BFBE-FA5BDA6DCD12}" type="slidenum">
              <a:rPr lang="ar-IQ" smtClean="0"/>
              <a:t>‹#›</a:t>
            </a:fld>
            <a:endParaRPr lang="ar-IQ"/>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8C082D4A-4741-4626-BFBE-FA5BDA6DCD12}" type="slidenum">
              <a:rPr lang="ar-IQ" smtClean="0"/>
              <a:t>‹#›</a:t>
            </a:fld>
            <a:endParaRPr lang="ar-IQ"/>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8C082D4A-4741-4626-BFBE-FA5BDA6DCD12}" type="slidenum">
              <a:rPr lang="ar-IQ" smtClean="0"/>
              <a:t>‹#›</a:t>
            </a:fld>
            <a:endParaRPr lang="ar-IQ"/>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C082D4A-4741-4626-BFBE-FA5BDA6DCD12}"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E767BD2D-0B57-48E0-B94A-AA5BC093FA2D}" type="datetimeFigureOut">
              <a:rPr lang="ar-IQ" smtClean="0"/>
              <a:t>02/04/1440</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8C082D4A-4741-4626-BFBE-FA5BDA6DCD12}" type="slidenum">
              <a:rPr lang="ar-IQ" smtClean="0"/>
              <a:t>‹#›</a:t>
            </a:fld>
            <a:endParaRPr lang="ar-IQ"/>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767BD2D-0B57-48E0-B94A-AA5BC093FA2D}" type="datetimeFigureOut">
              <a:rPr lang="ar-IQ" smtClean="0"/>
              <a:t>02/04/1440</a:t>
            </a:fld>
            <a:endParaRPr lang="ar-IQ"/>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IQ"/>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C082D4A-4741-4626-BFBE-FA5BDA6DCD12}" type="slidenum">
              <a:rPr lang="ar-IQ" smtClean="0"/>
              <a:t>‹#›</a:t>
            </a:fld>
            <a:endParaRPr lang="ar-IQ"/>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2940867" y="404664"/>
            <a:ext cx="3696846" cy="1015663"/>
          </a:xfrm>
          <a:prstGeom prst="rect">
            <a:avLst/>
          </a:prstGeom>
        </p:spPr>
        <p:txBody>
          <a:bodyPr wrap="none">
            <a:spAutoFit/>
          </a:bodyPr>
          <a:lstStyle/>
          <a:p>
            <a:pPr algn="ctr">
              <a:spcBef>
                <a:spcPts val="1200"/>
              </a:spcBef>
              <a:spcAft>
                <a:spcPts val="300"/>
              </a:spcAft>
            </a:pPr>
            <a:r>
              <a:rPr lang="ar-SA" sz="6000" b="1" kern="1400" dirty="0" smtClean="0">
                <a:effectLst/>
                <a:latin typeface="Cambria"/>
                <a:ea typeface="Times New Roman"/>
                <a:cs typeface="Times New Roman"/>
              </a:rPr>
              <a:t>	منحنيات التعلم</a:t>
            </a:r>
            <a:endParaRPr lang="en-US" sz="6000" b="1" kern="1400" dirty="0">
              <a:effectLst/>
              <a:latin typeface="Cambria"/>
              <a:ea typeface="Times New Roman"/>
              <a:cs typeface="Times New Roman"/>
            </a:endParaRPr>
          </a:p>
        </p:txBody>
      </p:sp>
      <p:sp>
        <p:nvSpPr>
          <p:cNvPr id="6" name="مستطيل 5"/>
          <p:cNvSpPr/>
          <p:nvPr/>
        </p:nvSpPr>
        <p:spPr>
          <a:xfrm>
            <a:off x="2098751" y="2262785"/>
            <a:ext cx="5381078" cy="3416320"/>
          </a:xfrm>
          <a:prstGeom prst="rect">
            <a:avLst/>
          </a:prstGeom>
        </p:spPr>
        <p:txBody>
          <a:bodyPr wrap="square">
            <a:spAutoFit/>
          </a:bodyPr>
          <a:lstStyle/>
          <a:p>
            <a:pPr algn="ctr"/>
            <a:r>
              <a:rPr lang="ar-IQ" sz="5400" b="1" dirty="0" smtClean="0">
                <a:solidFill>
                  <a:srgbClr val="C00000"/>
                </a:solidFill>
                <a:effectLst/>
                <a:latin typeface="Times New Roman"/>
                <a:ea typeface="Times New Roman"/>
              </a:rPr>
              <a:t>إ</a:t>
            </a:r>
            <a:r>
              <a:rPr lang="ar-SA" sz="5400" b="1" dirty="0" smtClean="0">
                <a:solidFill>
                  <a:srgbClr val="C00000"/>
                </a:solidFill>
                <a:effectLst/>
                <a:latin typeface="Times New Roman"/>
                <a:ea typeface="Times New Roman"/>
              </a:rPr>
              <a:t>عداد</a:t>
            </a:r>
            <a:endParaRPr lang="en-US" sz="5400" b="1" dirty="0" smtClean="0">
              <a:solidFill>
                <a:srgbClr val="C00000"/>
              </a:solidFill>
              <a:effectLst/>
              <a:latin typeface="Times New Roman"/>
              <a:ea typeface="Times New Roman"/>
            </a:endParaRPr>
          </a:p>
          <a:p>
            <a:pPr algn="ctr"/>
            <a:r>
              <a:rPr lang="ar-SA" sz="5400" b="1" dirty="0" smtClean="0">
                <a:solidFill>
                  <a:srgbClr val="C00000"/>
                </a:solidFill>
                <a:effectLst/>
                <a:latin typeface="Times New Roman"/>
                <a:ea typeface="Times New Roman"/>
              </a:rPr>
              <a:t>الاستاذ الدكتور	 </a:t>
            </a:r>
            <a:endParaRPr lang="en-US" sz="5400" b="1" dirty="0" smtClean="0">
              <a:solidFill>
                <a:srgbClr val="C00000"/>
              </a:solidFill>
              <a:effectLst/>
              <a:latin typeface="Times New Roman"/>
              <a:ea typeface="Times New Roman"/>
            </a:endParaRPr>
          </a:p>
          <a:p>
            <a:pPr algn="ctr"/>
            <a:r>
              <a:rPr lang="ar-SA" sz="5400" b="1" dirty="0" smtClean="0">
                <a:solidFill>
                  <a:srgbClr val="C00000"/>
                </a:solidFill>
                <a:effectLst/>
                <a:latin typeface="Times New Roman"/>
                <a:ea typeface="Times New Roman"/>
              </a:rPr>
              <a:t>محمد عنيسي الكعبي</a:t>
            </a:r>
            <a:endParaRPr lang="en-US" sz="5400" b="1" dirty="0" smtClean="0">
              <a:solidFill>
                <a:srgbClr val="C00000"/>
              </a:solidFill>
              <a:effectLst/>
              <a:latin typeface="Times New Roman"/>
              <a:ea typeface="Times New Roman"/>
            </a:endParaRPr>
          </a:p>
          <a:p>
            <a:pPr algn="ctr"/>
            <a:r>
              <a:rPr lang="ar-SA" sz="5400" b="1" dirty="0" smtClean="0">
                <a:solidFill>
                  <a:srgbClr val="C00000"/>
                </a:solidFill>
                <a:effectLst/>
                <a:latin typeface="Times New Roman"/>
                <a:ea typeface="Times New Roman"/>
              </a:rPr>
              <a:t> </a:t>
            </a:r>
            <a:endParaRPr lang="en-US" sz="5400" b="1" dirty="0">
              <a:solidFill>
                <a:srgbClr val="C00000"/>
              </a:solidFill>
              <a:effectLst/>
              <a:latin typeface="Times New Roman"/>
              <a:ea typeface="Times New Roman"/>
            </a:endParaRPr>
          </a:p>
        </p:txBody>
      </p:sp>
    </p:spTree>
    <p:extLst>
      <p:ext uri="{BB962C8B-B14F-4D97-AF65-F5344CB8AC3E}">
        <p14:creationId xmlns:p14="http://schemas.microsoft.com/office/powerpoint/2010/main" val="4171700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1268760"/>
            <a:ext cx="6752952" cy="3170099"/>
          </a:xfrm>
          <a:prstGeom prst="rect">
            <a:avLst/>
          </a:prstGeom>
        </p:spPr>
        <p:txBody>
          <a:bodyPr wrap="square">
            <a:spAutoFit/>
          </a:bodyPr>
          <a:lstStyle/>
          <a:p>
            <a:pPr algn="justLow">
              <a:lnSpc>
                <a:spcPts val="3000"/>
              </a:lnSpc>
            </a:pPr>
            <a:r>
              <a:rPr lang="ar-SA" sz="3200" b="1" u="sng" dirty="0" smtClean="0">
                <a:effectLst/>
                <a:latin typeface="Times New Roman"/>
                <a:ea typeface="Times New Roman"/>
                <a:cs typeface="Simplified Arabic"/>
              </a:rPr>
              <a:t>ثالثا– المنحنى الزمني</a:t>
            </a:r>
            <a:r>
              <a:rPr lang="ar-SA" sz="3200" b="1" dirty="0" smtClean="0">
                <a:effectLst/>
                <a:latin typeface="Times New Roman"/>
                <a:ea typeface="Times New Roman"/>
                <a:cs typeface="Simplified Arabic"/>
              </a:rPr>
              <a:t> :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	هناك بعض الأنشطة الرياضية التي يمكن فيها معرفة مدى تقدم الفرد الرياضي أثناء عملية التعلم من خلال معرفة الزمن المسجل للأداء ، كما هو الحال في  ألعاب القوى ( سباقات العدو أو الجري ) أو في السباحة مثلاً ، حيث يتضمن تسجيل كمية الوقت اللازم للأداء وبطبيعة الحال يظهر التحسن في الأداء بنقص الزمن المسجل. </a:t>
            </a:r>
            <a:endParaRPr lang="en-US" sz="3200" dirty="0">
              <a:effectLst/>
              <a:latin typeface="Times New Roman"/>
              <a:ea typeface="Times New Roman"/>
            </a:endParaRPr>
          </a:p>
        </p:txBody>
      </p:sp>
    </p:spTree>
    <p:extLst>
      <p:ext uri="{BB962C8B-B14F-4D97-AF65-F5344CB8AC3E}">
        <p14:creationId xmlns:p14="http://schemas.microsoft.com/office/powerpoint/2010/main" val="714633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836712"/>
            <a:ext cx="8172400" cy="4882106"/>
          </a:xfrm>
          <a:prstGeom prst="rect">
            <a:avLst/>
          </a:prstGeom>
        </p:spPr>
        <p:txBody>
          <a:bodyPr wrap="square">
            <a:spAutoFit/>
          </a:bodyPr>
          <a:lstStyle/>
          <a:p>
            <a:pPr>
              <a:spcBef>
                <a:spcPts val="1200"/>
              </a:spcBef>
              <a:spcAft>
                <a:spcPts val="300"/>
              </a:spcAft>
            </a:pPr>
            <a:r>
              <a:rPr lang="ar-SA" sz="3200" b="1" u="sng" kern="1400" dirty="0" smtClean="0">
                <a:effectLst/>
                <a:latin typeface="Cambria"/>
                <a:ea typeface="Times New Roman"/>
                <a:cs typeface="Times New Roman"/>
              </a:rPr>
              <a:t>*ثانيا : أشكال </a:t>
            </a:r>
            <a:r>
              <a:rPr lang="ar-SA" sz="3200" b="1" u="sng" kern="1400" dirty="0" err="1" smtClean="0">
                <a:effectLst/>
                <a:latin typeface="Cambria"/>
                <a:ea typeface="Times New Roman"/>
                <a:cs typeface="Times New Roman"/>
              </a:rPr>
              <a:t>منحيات</a:t>
            </a:r>
            <a:r>
              <a:rPr lang="ar-SA" sz="3200" b="1" u="sng" kern="1400" dirty="0" smtClean="0">
                <a:effectLst/>
                <a:latin typeface="Cambria"/>
                <a:ea typeface="Times New Roman"/>
                <a:cs typeface="Times New Roman"/>
              </a:rPr>
              <a:t> التعلم :</a:t>
            </a:r>
            <a:endParaRPr lang="en-US" sz="3200" b="1" kern="1400" dirty="0" smtClean="0">
              <a:effectLst/>
              <a:latin typeface="Cambria"/>
              <a:ea typeface="Times New Roman"/>
              <a:cs typeface="Times New Roman"/>
            </a:endParaRPr>
          </a:p>
          <a:p>
            <a:pPr indent="306705" algn="justLow">
              <a:lnSpc>
                <a:spcPts val="3000"/>
              </a:lnSpc>
            </a:pPr>
            <a:r>
              <a:rPr lang="ar-SA" sz="3200" b="1" dirty="0" smtClean="0">
                <a:effectLst/>
                <a:latin typeface="Times New Roman"/>
                <a:ea typeface="Times New Roman"/>
                <a:cs typeface="Simplified Arabic"/>
              </a:rPr>
              <a:t>	هناك الكثير من أشكال </a:t>
            </a:r>
            <a:r>
              <a:rPr lang="ar-SA" sz="3200" b="1" dirty="0" err="1" smtClean="0">
                <a:effectLst/>
                <a:latin typeface="Times New Roman"/>
                <a:ea typeface="Times New Roman"/>
                <a:cs typeface="Simplified Arabic"/>
              </a:rPr>
              <a:t>منحيات</a:t>
            </a:r>
            <a:r>
              <a:rPr lang="ar-SA" sz="3200" b="1" dirty="0" smtClean="0">
                <a:effectLst/>
                <a:latin typeface="Times New Roman"/>
                <a:ea typeface="Times New Roman"/>
                <a:cs typeface="Simplified Arabic"/>
              </a:rPr>
              <a:t> التعلم  التي يمكن للمدرب الرياضي ملاحظاتها ومن بين أشكال التعلم المختلفة هي: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1- منحنى الزيادة المنتظمة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2- </a:t>
            </a:r>
            <a:r>
              <a:rPr lang="ar-SA" sz="3200" b="1" dirty="0" err="1" smtClean="0">
                <a:effectLst/>
                <a:latin typeface="Times New Roman"/>
                <a:ea typeface="Times New Roman"/>
                <a:cs typeface="Simplified Arabic"/>
              </a:rPr>
              <a:t>منحيات</a:t>
            </a:r>
            <a:r>
              <a:rPr lang="ar-SA" sz="3200" b="1" dirty="0" smtClean="0">
                <a:effectLst/>
                <a:latin typeface="Times New Roman"/>
                <a:ea typeface="Times New Roman"/>
                <a:cs typeface="Simplified Arabic"/>
              </a:rPr>
              <a:t> الزيادة السلبية .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3- </a:t>
            </a:r>
            <a:r>
              <a:rPr lang="ar-SA" sz="3200" b="1" dirty="0" err="1" smtClean="0">
                <a:effectLst/>
                <a:latin typeface="Times New Roman"/>
                <a:ea typeface="Times New Roman"/>
                <a:cs typeface="Simplified Arabic"/>
              </a:rPr>
              <a:t>منحيات</a:t>
            </a:r>
            <a:r>
              <a:rPr lang="ar-SA" sz="3200" b="1" dirty="0" smtClean="0">
                <a:effectLst/>
                <a:latin typeface="Times New Roman"/>
                <a:ea typeface="Times New Roman"/>
                <a:cs typeface="Simplified Arabic"/>
              </a:rPr>
              <a:t> الزيادة الإيجابية.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اولا- </a:t>
            </a:r>
            <a:r>
              <a:rPr lang="ar-SA" sz="3200" b="1" u="sng" dirty="0" smtClean="0">
                <a:effectLst/>
                <a:latin typeface="Times New Roman"/>
                <a:ea typeface="Times New Roman"/>
                <a:cs typeface="Simplified Arabic"/>
              </a:rPr>
              <a:t>منحنى الزيادة المنتظمة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   ان مستوى التقدم في التعلم يسير بصورة منتظمة اي ان الزيادة في معدل التعلم في مقدار ثابت خلال محاولات القياس المتكررة وبفاصل زمني متساوي والخط يمثل مستوى التقدم في المنحنى يسير بشكل مستقيم كما في الشكل الاتي :</a:t>
            </a:r>
            <a:endParaRPr lang="en-US" sz="3200" dirty="0">
              <a:effectLst/>
              <a:latin typeface="Times New Roman"/>
              <a:ea typeface="Times New Roman"/>
            </a:endParaRPr>
          </a:p>
        </p:txBody>
      </p:sp>
    </p:spTree>
    <p:extLst>
      <p:ext uri="{BB962C8B-B14F-4D97-AF65-F5344CB8AC3E}">
        <p14:creationId xmlns:p14="http://schemas.microsoft.com/office/powerpoint/2010/main" val="4269516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404664"/>
            <a:ext cx="7848872"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41758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11568"/>
            <a:ext cx="8568952" cy="6632585"/>
          </a:xfrm>
          <a:prstGeom prst="rect">
            <a:avLst/>
          </a:prstGeom>
        </p:spPr>
        <p:txBody>
          <a:bodyPr wrap="square">
            <a:spAutoFit/>
          </a:bodyPr>
          <a:lstStyle/>
          <a:p>
            <a:pPr algn="justLow">
              <a:lnSpc>
                <a:spcPts val="3000"/>
              </a:lnSpc>
            </a:pPr>
            <a:r>
              <a:rPr lang="ar-SA" b="1" u="sng" dirty="0" smtClean="0">
                <a:effectLst/>
                <a:latin typeface="Times New Roman"/>
                <a:ea typeface="Times New Roman"/>
                <a:cs typeface="Simplified Arabic"/>
              </a:rPr>
              <a:t>ثانيا- منح</a:t>
            </a:r>
            <a:r>
              <a:rPr lang="ar-IQ" b="1" u="sng" dirty="0" smtClean="0">
                <a:effectLst/>
                <a:latin typeface="Times New Roman"/>
                <a:ea typeface="Times New Roman"/>
                <a:cs typeface="Simplified Arabic"/>
              </a:rPr>
              <a:t>ن</a:t>
            </a:r>
            <a:r>
              <a:rPr lang="ar-SA" b="1" u="sng" dirty="0" err="1" smtClean="0">
                <a:effectLst/>
                <a:latin typeface="Times New Roman"/>
                <a:ea typeface="Times New Roman"/>
                <a:cs typeface="Simplified Arabic"/>
              </a:rPr>
              <a:t>يات</a:t>
            </a:r>
            <a:r>
              <a:rPr lang="ar-SA" b="1" u="sng" dirty="0" smtClean="0">
                <a:effectLst/>
                <a:latin typeface="Times New Roman"/>
                <a:ea typeface="Times New Roman"/>
                <a:cs typeface="Simplified Arabic"/>
              </a:rPr>
              <a:t> الزيادة السلبية :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	وهي </a:t>
            </a:r>
            <a:r>
              <a:rPr lang="ar-SA" b="1" dirty="0" err="1" smtClean="0">
                <a:effectLst/>
                <a:latin typeface="Times New Roman"/>
                <a:ea typeface="Times New Roman"/>
                <a:cs typeface="Simplified Arabic"/>
              </a:rPr>
              <a:t>منحيات</a:t>
            </a:r>
            <a:r>
              <a:rPr lang="ar-SA" b="1" dirty="0" smtClean="0">
                <a:effectLst/>
                <a:latin typeface="Times New Roman"/>
                <a:ea typeface="Times New Roman"/>
                <a:cs typeface="Simplified Arabic"/>
              </a:rPr>
              <a:t> التعلم التي تبين زيادة التحسن في البداية بدرجة كبيرة ، أي أن عملية التعلم تبدأ بانطلاقة كبيرة ثم يلي ذلك فترة من التقدم البطيء.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	وهذا النوع من المنحنيات يعكس عملية التعلم التي تحقق في بدايتها زيادة النجاح بدرجة كبيرة مع عدم قدرة الفترات المساوية لها في الزمن من تحقيق نفس القدر من النجاح  بل تتميز بالزيادة الضئيلة. وكثيراً ما يصادف المدرب الرياضي في بداية عملية تعليم المهارات الحركية الجديدة سرعة اكتساب الفرد لهذه المهارات في وقت قصير نسبياً.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وقد يعزى هذا النجاح المبدئي السريع في معظم الأحيان إلى العوامل التالية: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1- زيادة حماس الفرد واستعداده لتعليم مهارات حركية جديدة. </a:t>
            </a:r>
            <a:endParaRPr lang="en-US" sz="1600" dirty="0" smtClean="0">
              <a:effectLst/>
              <a:latin typeface="Times New Roman"/>
              <a:ea typeface="Times New Roman"/>
            </a:endParaRPr>
          </a:p>
          <a:p>
            <a:pPr algn="justLow">
              <a:lnSpc>
                <a:spcPts val="3000"/>
              </a:lnSpc>
            </a:pPr>
            <a:r>
              <a:rPr lang="en-US" b="1" dirty="0" smtClean="0">
                <a:effectLst/>
                <a:latin typeface="Simplified Arabic"/>
                <a:ea typeface="Times New Roman"/>
              </a:rPr>
              <a:t> </a:t>
            </a:r>
            <a:r>
              <a:rPr lang="ar-SA" b="1" dirty="0" smtClean="0">
                <a:effectLst/>
                <a:latin typeface="Simplified Arabic"/>
                <a:ea typeface="Times New Roman"/>
              </a:rPr>
              <a:t>2- استفادة الفرد من الخبرات الحركية السابق تعلمها واكتسابها.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3- اكتساب القدرة على أداء المهارة الحركية الجديدة ككل ثم إتقان تفاصيلها فيما بعد .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4- بعض المتعلمين الجدد قد يمتلكون قدرات حركية عالية تساعدهم في تعلم الاداء </a:t>
            </a:r>
            <a:r>
              <a:rPr lang="ar-SA" b="1" dirty="0" err="1" smtClean="0">
                <a:effectLst/>
                <a:latin typeface="Times New Roman"/>
                <a:ea typeface="Times New Roman"/>
                <a:cs typeface="Simplified Arabic"/>
              </a:rPr>
              <a:t>المهاري</a:t>
            </a:r>
            <a:r>
              <a:rPr lang="ar-SA" b="1" dirty="0" smtClean="0">
                <a:effectLst/>
                <a:latin typeface="Times New Roman"/>
                <a:ea typeface="Times New Roman"/>
                <a:cs typeface="Simplified Arabic"/>
              </a:rPr>
              <a:t> الجديد في المراحل الاولى الى ان يصل الى مرحلة اتقان وثبات المهارة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5- الخبرات </a:t>
            </a:r>
            <a:r>
              <a:rPr lang="ar-SA" b="1" dirty="0" err="1" smtClean="0">
                <a:effectLst/>
                <a:latin typeface="Times New Roman"/>
                <a:ea typeface="Times New Roman"/>
                <a:cs typeface="Simplified Arabic"/>
              </a:rPr>
              <a:t>المتشابهه</a:t>
            </a:r>
            <a:r>
              <a:rPr lang="ar-SA" b="1" dirty="0" smtClean="0">
                <a:effectLst/>
                <a:latin typeface="Times New Roman"/>
                <a:ea typeface="Times New Roman"/>
                <a:cs typeface="Simplified Arabic"/>
              </a:rPr>
              <a:t> لتعلم المهارة الجديدة والمخزونة عند المتعلم تساعده في التعلم مثل مهارات </a:t>
            </a:r>
            <a:r>
              <a:rPr lang="ar-SA" b="1" dirty="0" err="1" smtClean="0">
                <a:effectLst/>
                <a:latin typeface="Times New Roman"/>
                <a:ea typeface="Times New Roman"/>
                <a:cs typeface="Simplified Arabic"/>
              </a:rPr>
              <a:t>متشابهه</a:t>
            </a:r>
            <a:r>
              <a:rPr lang="ar-SA" b="1" dirty="0" smtClean="0">
                <a:effectLst/>
                <a:latin typeface="Times New Roman"/>
                <a:ea typeface="Times New Roman"/>
                <a:cs typeface="Simplified Arabic"/>
              </a:rPr>
              <a:t> مثل كرة اليد وكرة السلة .</a:t>
            </a:r>
            <a:endParaRPr lang="en-US" sz="1600" dirty="0" smtClean="0">
              <a:effectLst/>
              <a:latin typeface="Times New Roman"/>
              <a:ea typeface="Times New Roman"/>
            </a:endParaRPr>
          </a:p>
          <a:p>
            <a:pPr algn="justLow">
              <a:lnSpc>
                <a:spcPts val="3000"/>
              </a:lnSpc>
            </a:pPr>
            <a:r>
              <a:rPr lang="ar-SA" b="1" dirty="0" smtClean="0">
                <a:effectLst/>
                <a:latin typeface="Times New Roman"/>
                <a:ea typeface="Times New Roman"/>
                <a:cs typeface="Simplified Arabic"/>
              </a:rPr>
              <a:t>6- حين يكون الفرد اكثر </a:t>
            </a:r>
            <a:r>
              <a:rPr lang="ar-SA" b="1" dirty="0" err="1" smtClean="0">
                <a:effectLst/>
                <a:latin typeface="Times New Roman"/>
                <a:ea typeface="Times New Roman"/>
                <a:cs typeface="Simplified Arabic"/>
              </a:rPr>
              <a:t>ذكاءا</a:t>
            </a:r>
            <a:r>
              <a:rPr lang="ar-SA" b="1" dirty="0" smtClean="0">
                <a:effectLst/>
                <a:latin typeface="Times New Roman"/>
                <a:ea typeface="Times New Roman"/>
                <a:cs typeface="Simplified Arabic"/>
              </a:rPr>
              <a:t> فانه يستطيع ادراك الشكل العام للمهارة في البداية وتحقيق التقدم الكبير في الاداء .</a:t>
            </a:r>
            <a:endParaRPr lang="en-US" sz="1600" dirty="0">
              <a:effectLst/>
              <a:latin typeface="Times New Roman"/>
              <a:ea typeface="Times New Roman"/>
            </a:endParaRPr>
          </a:p>
        </p:txBody>
      </p:sp>
    </p:spTree>
    <p:extLst>
      <p:ext uri="{BB962C8B-B14F-4D97-AF65-F5344CB8AC3E}">
        <p14:creationId xmlns:p14="http://schemas.microsoft.com/office/powerpoint/2010/main" val="2471416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60648"/>
            <a:ext cx="8640960" cy="60741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53087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882149"/>
            <a:ext cx="8496944" cy="4351191"/>
          </a:xfrm>
          <a:prstGeom prst="rect">
            <a:avLst/>
          </a:prstGeom>
        </p:spPr>
        <p:txBody>
          <a:bodyPr wrap="square">
            <a:spAutoFit/>
          </a:bodyPr>
          <a:lstStyle/>
          <a:p>
            <a:pPr algn="justLow">
              <a:lnSpc>
                <a:spcPts val="3000"/>
              </a:lnSpc>
            </a:pPr>
            <a:r>
              <a:rPr lang="ar-SA" sz="3200" b="1" u="sng" dirty="0" smtClean="0">
                <a:effectLst/>
                <a:latin typeface="Times New Roman"/>
                <a:ea typeface="Times New Roman"/>
                <a:cs typeface="Simplified Arabic"/>
              </a:rPr>
              <a:t>ثالثا– منحنيات الزيادة الإيجابية: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يلاحظ  في هذا النوع من منحنيات التعلم بطء التحسن في البداية ثم يزداد التحسن بعد ذلك بنسبة أكبر ، وقد يعزى أسباب ذلك إلى العوامل التالية: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1- عدم توافر خبرات معينة سابقة لدى الفرد الرياضي.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2- وجود بعض النواحي الصعبة ينبغي إتقانها في البداية.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3- نقص الحماس والإقبال على التعلم في بداية الأمر.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4- فقدان الخبرات </a:t>
            </a:r>
            <a:r>
              <a:rPr lang="ar-SA" sz="3200" b="1" dirty="0" err="1" smtClean="0">
                <a:effectLst/>
                <a:latin typeface="Times New Roman"/>
                <a:ea typeface="Times New Roman"/>
                <a:cs typeface="Simplified Arabic"/>
              </a:rPr>
              <a:t>المشابهه</a:t>
            </a:r>
            <a:r>
              <a:rPr lang="ar-SA" sz="3200" b="1" dirty="0" smtClean="0">
                <a:effectLst/>
                <a:latin typeface="Times New Roman"/>
                <a:ea typeface="Times New Roman"/>
                <a:cs typeface="Simplified Arabic"/>
              </a:rPr>
              <a:t> في تعلم المهارة لدى المتعلم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5- قلة وضعف الذكاء لدى المتعلم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6- ضعف في القدرة الحركية للمتعلم اقل مما </a:t>
            </a:r>
            <a:r>
              <a:rPr lang="ar-SA" sz="3200" b="1" dirty="0" err="1" smtClean="0">
                <a:effectLst/>
                <a:latin typeface="Times New Roman"/>
                <a:ea typeface="Times New Roman"/>
                <a:cs typeface="Simplified Arabic"/>
              </a:rPr>
              <a:t>تتطلبه</a:t>
            </a:r>
            <a:r>
              <a:rPr lang="ar-SA" sz="3200" b="1" dirty="0" smtClean="0">
                <a:effectLst/>
                <a:latin typeface="Times New Roman"/>
                <a:ea typeface="Times New Roman"/>
                <a:cs typeface="Simplified Arabic"/>
              </a:rPr>
              <a:t> المهارة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7- </a:t>
            </a:r>
            <a:r>
              <a:rPr lang="ar-SA" sz="3200" b="1" dirty="0" err="1" smtClean="0">
                <a:effectLst/>
                <a:latin typeface="Times New Roman"/>
                <a:ea typeface="Times New Roman"/>
                <a:cs typeface="Simplified Arabic"/>
              </a:rPr>
              <a:t>تاثير</a:t>
            </a:r>
            <a:r>
              <a:rPr lang="ar-SA" sz="3200" b="1" dirty="0" smtClean="0">
                <a:effectLst/>
                <a:latin typeface="Times New Roman"/>
                <a:ea typeface="Times New Roman"/>
                <a:cs typeface="Simplified Arabic"/>
              </a:rPr>
              <a:t> التعلم السابق وطرقه باتجاه سلبي خلال تعلم المهارة .</a:t>
            </a:r>
            <a:endParaRPr lang="en-US" sz="3200" dirty="0">
              <a:effectLst/>
              <a:latin typeface="Times New Roman"/>
              <a:ea typeface="Times New Roman"/>
            </a:endParaRPr>
          </a:p>
        </p:txBody>
      </p:sp>
    </p:spTree>
    <p:extLst>
      <p:ext uri="{BB962C8B-B14F-4D97-AF65-F5344CB8AC3E}">
        <p14:creationId xmlns:p14="http://schemas.microsoft.com/office/powerpoint/2010/main" val="4257782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332656"/>
            <a:ext cx="8352928" cy="6186309"/>
          </a:xfrm>
          <a:prstGeom prst="rect">
            <a:avLst/>
          </a:prstGeom>
        </p:spPr>
        <p:txBody>
          <a:bodyPr wrap="square">
            <a:spAutoFit/>
          </a:bodyPr>
          <a:lstStyle/>
          <a:p>
            <a:pPr algn="justLow">
              <a:lnSpc>
                <a:spcPts val="3000"/>
              </a:lnSpc>
            </a:pPr>
            <a:r>
              <a:rPr lang="ar-SA" sz="2800" b="1" dirty="0" smtClean="0">
                <a:effectLst/>
                <a:latin typeface="Times New Roman"/>
                <a:ea typeface="Times New Roman"/>
                <a:cs typeface="Simplified Arabic"/>
              </a:rPr>
              <a:t>ويجب على المدرب الرياضي مراعاة أن هناك بعض الأفراد الذين قد يمرون عند تعلمهم لنشاط معين في ( منحنيات الزيادة السلبية) كما أن هناك بعض الأفراد الآخرين الذين قد يمرون  في ( منحنيات الزيادة الإيجابية) عند تعلمهم لنفس هذا النوع من النشاط الرياضي. </a:t>
            </a:r>
            <a:endParaRPr lang="en-US" sz="2800" dirty="0" smtClean="0">
              <a:effectLst/>
              <a:latin typeface="Times New Roman"/>
              <a:ea typeface="Times New Roman"/>
            </a:endParaRPr>
          </a:p>
          <a:p>
            <a:pPr algn="justLow">
              <a:lnSpc>
                <a:spcPts val="3000"/>
              </a:lnSpc>
            </a:pPr>
            <a:r>
              <a:rPr lang="ar-SA" sz="2800" b="1" dirty="0" smtClean="0">
                <a:effectLst/>
                <a:latin typeface="Times New Roman"/>
                <a:ea typeface="Times New Roman"/>
                <a:cs typeface="Simplified Arabic"/>
              </a:rPr>
              <a:t>	أن تقدم الفرد الرياضي أثناء عملية التعلم يتوقف على عوامل متعددة مثل الفروق الفردية بين الأفراد ، وأثر خبرات النجاح والفشل المصاحبة لعملية التعلم ، وطبيعة النشاط الرياضي الذي يتعلمه وغير ذلك من مختلف العوامل. </a:t>
            </a:r>
            <a:endParaRPr lang="en-US" sz="2800" dirty="0" smtClean="0">
              <a:effectLst/>
              <a:latin typeface="Times New Roman"/>
              <a:ea typeface="Times New Roman"/>
            </a:endParaRPr>
          </a:p>
          <a:p>
            <a:r>
              <a:rPr lang="ar-SA" sz="2800" b="1" dirty="0" smtClean="0">
                <a:effectLst/>
                <a:latin typeface="Times New Roman"/>
                <a:ea typeface="Times New Roman"/>
                <a:cs typeface="Simplified Arabic"/>
              </a:rPr>
              <a:t>	ولذا ينصح المدرب الرياضي بعدم اختبار الفرد فيما تعلمه واكتسه إلا بعد مرور فترة  معينة  على عملية التعلم حتى لا يؤدي ذلك إلى الحصول على نتائج غير ثابتة ، كما يجب مراعاة عدم اتخاذ المدرب الرياضي لبعض المواقف السلبية من الفرد الرياضي في حالة عدم قدرته على تحقيق التحسن الواضح  في عملية التعلم بصفة دائمة ، عند بطء زيادة التحسن وخاصة بالنسبة للمستويات الرياضية العالية من الظواهر العامة التي يجب على المدرب </a:t>
            </a:r>
            <a:endParaRPr lang="ar-IQ" sz="2800" dirty="0"/>
          </a:p>
        </p:txBody>
      </p:sp>
    </p:spTree>
    <p:extLst>
      <p:ext uri="{BB962C8B-B14F-4D97-AF65-F5344CB8AC3E}">
        <p14:creationId xmlns:p14="http://schemas.microsoft.com/office/powerpoint/2010/main" val="2240408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382013"/>
            <a:ext cx="8424936" cy="3046988"/>
          </a:xfrm>
          <a:prstGeom prst="rect">
            <a:avLst/>
          </a:prstGeom>
        </p:spPr>
        <p:txBody>
          <a:bodyPr wrap="square">
            <a:spAutoFit/>
          </a:bodyPr>
          <a:lstStyle/>
          <a:p>
            <a:r>
              <a:rPr lang="ar-SA" sz="3200" b="1" dirty="0" smtClean="0">
                <a:effectLst/>
                <a:latin typeface="Times New Roman"/>
                <a:ea typeface="Times New Roman"/>
                <a:cs typeface="Simplified Arabic"/>
              </a:rPr>
              <a:t>الرياضي أن يضعها محل الاعتبار. ومن  أمثلة ذلك أن بعض أبطال رمى القرض في ألعاب القوى يستطيعون تحسن أرقامهم في البداية بدرجة كبيرة من السرعة ، إذ يمكنهم زيادة أرقامهم في كل مرة  بما يزيد  عن 50 أو 60 سم مثلاً ، ولكن كلما ارتفعت أرقامهم وكلما قاربت المستويات الدولية العالمية نجد أن زيادة أرقامهم تكون بدرجة ضئيلة (5سم مثلاً ) . </a:t>
            </a:r>
            <a:endParaRPr lang="ar-IQ" sz="3200" dirty="0"/>
          </a:p>
        </p:txBody>
      </p:sp>
    </p:spTree>
    <p:extLst>
      <p:ext uri="{BB962C8B-B14F-4D97-AF65-F5344CB8AC3E}">
        <p14:creationId xmlns:p14="http://schemas.microsoft.com/office/powerpoint/2010/main" val="15966290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76672"/>
            <a:ext cx="8352928" cy="528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0732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58901"/>
            <a:ext cx="8388424" cy="3197029"/>
          </a:xfrm>
          <a:prstGeom prst="rect">
            <a:avLst/>
          </a:prstGeom>
        </p:spPr>
        <p:txBody>
          <a:bodyPr wrap="square">
            <a:spAutoFit/>
          </a:bodyPr>
          <a:lstStyle/>
          <a:p>
            <a:pPr algn="justLow">
              <a:lnSpc>
                <a:spcPts val="3000"/>
              </a:lnSpc>
            </a:pPr>
            <a:r>
              <a:rPr lang="ar-SA" sz="3200" b="1" dirty="0" smtClean="0">
                <a:effectLst/>
                <a:latin typeface="Times New Roman"/>
                <a:ea typeface="Times New Roman"/>
                <a:cs typeface="Simplified Arabic"/>
              </a:rPr>
              <a:t>3- منحنى حرف (</a:t>
            </a:r>
            <a:r>
              <a:rPr lang="en-US" sz="3200" b="1" dirty="0" smtClean="0">
                <a:effectLst/>
                <a:latin typeface="Times New Roman"/>
                <a:ea typeface="Times New Roman"/>
                <a:cs typeface="Simplified Arabic"/>
              </a:rPr>
              <a:t>s</a:t>
            </a:r>
            <a:r>
              <a:rPr lang="ar-SA" sz="3200" b="1" dirty="0" smtClean="0">
                <a:effectLst/>
                <a:latin typeface="Times New Roman"/>
                <a:ea typeface="Times New Roman"/>
                <a:cs typeface="Simplified Arabic"/>
              </a:rPr>
              <a:t> )المثالي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    يرى ان هذا المنحنى هو المنحنى النموذجي للتعلم ويشير الى تعجيل ايجابي ثم الى تعجيل خطي ثم الى تعجيل سلبي اذ يحتوي على منحنيات عدة في وقت واحد ومعنى هذا ان الشخص يبدا بالتعلم دون سابق خبرة تماما في العملية التي يتعلمها فتكون الزيادة من البداية قليلة ثم تزداد تدريجيا ثم تبدا هذه الزيادة بالنقصان بعد ذلك , ويطبق على اللاعبين ذوي المستويات العليا .كما الشكل</a:t>
            </a:r>
            <a:endParaRPr lang="en-US" sz="3200" dirty="0">
              <a:effectLst/>
              <a:latin typeface="Times New Roman"/>
              <a:ea typeface="Times New Roman"/>
            </a:endParaRP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3455930"/>
            <a:ext cx="7344816"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39988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12708"/>
            <a:ext cx="8208912" cy="6247864"/>
          </a:xfrm>
          <a:prstGeom prst="rect">
            <a:avLst/>
          </a:prstGeom>
        </p:spPr>
        <p:txBody>
          <a:bodyPr wrap="square">
            <a:spAutoFit/>
          </a:bodyPr>
          <a:lstStyle/>
          <a:p>
            <a:pPr algn="ctr">
              <a:lnSpc>
                <a:spcPts val="3000"/>
              </a:lnSpc>
            </a:pPr>
            <a:r>
              <a:rPr lang="ar-SA" sz="3200" b="1" u="sng" dirty="0" smtClean="0">
                <a:solidFill>
                  <a:srgbClr val="FF0000"/>
                </a:solidFill>
                <a:effectLst/>
                <a:latin typeface="Times New Roman"/>
                <a:ea typeface="Times New Roman"/>
                <a:cs typeface="AL-Mohanad"/>
              </a:rPr>
              <a:t>منحنيات التعلم الحركي</a:t>
            </a:r>
            <a:endParaRPr lang="en-US" sz="3200" dirty="0" smtClean="0">
              <a:solidFill>
                <a:srgbClr val="FF0000"/>
              </a:solidFill>
              <a:effectLst/>
              <a:latin typeface="Times New Roman"/>
              <a:ea typeface="Times New Roman"/>
            </a:endParaRPr>
          </a:p>
          <a:p>
            <a:pPr algn="ctr">
              <a:lnSpc>
                <a:spcPts val="3000"/>
              </a:lnSpc>
            </a:pPr>
            <a:r>
              <a:rPr lang="ar-SA" sz="3200" b="1" dirty="0" smtClean="0">
                <a:effectLst/>
                <a:latin typeface="Times New Roman"/>
                <a:ea typeface="Times New Roman"/>
                <a:cs typeface="AL-Mohanad"/>
              </a:rPr>
              <a:t>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	التعلم في المجال الرياضي هو حالة تغير نسبي في خبرات الاداء الحركي تعد المتعلم باتجاه تحقيق  هدف الواجب الحركي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     ويمكن دراسة معدل التغيير في التعلم عن طريق منحنيات التعلم التي تعد من احدى الطرق المختارة في التعرف على اكتساب المهارة والتي تتم بموجبها قياس الاداء عدة مرات لمواقف اختبارية </a:t>
            </a:r>
            <a:r>
              <a:rPr lang="ar-SA" sz="3200" b="1" dirty="0" err="1" smtClean="0">
                <a:effectLst/>
                <a:latin typeface="Times New Roman"/>
                <a:ea typeface="Times New Roman"/>
                <a:cs typeface="AL-Mohanad"/>
              </a:rPr>
              <a:t>متشابهه</a:t>
            </a:r>
            <a:r>
              <a:rPr lang="ar-SA" sz="3200" b="1" dirty="0" smtClean="0">
                <a:effectLst/>
                <a:latin typeface="Times New Roman"/>
                <a:ea typeface="Times New Roman"/>
                <a:cs typeface="AL-Mohanad"/>
              </a:rPr>
              <a:t> وتثبيت قيم الاداء الحركي على محورين احدهما رأسي يمثل مقداره بالزمن كما في السباحة او بعدد الاهداف كما في التهديف بكرة القدم او بعدد الاخطاء </a:t>
            </a:r>
            <a:r>
              <a:rPr lang="ar-SA" sz="3200" b="1" dirty="0" err="1" smtClean="0">
                <a:effectLst/>
                <a:latin typeface="Times New Roman"/>
                <a:ea typeface="Times New Roman"/>
                <a:cs typeface="AL-Mohanad"/>
              </a:rPr>
              <a:t>كالارسال</a:t>
            </a:r>
            <a:r>
              <a:rPr lang="ar-SA" sz="3200" b="1" dirty="0" smtClean="0">
                <a:effectLst/>
                <a:latin typeface="Times New Roman"/>
                <a:ea typeface="Times New Roman"/>
                <a:cs typeface="AL-Mohanad"/>
              </a:rPr>
              <a:t> في الكرة الطائرة والمحور الثاني يكون افقي يمثل عدد تكراراته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      لذا فمعنى منحنى التعلم هو عبارة عن رسم بياني لتحديد مستوى التطور  او هو تصور شكلي للمحاولات والانجاز هو مؤشر للتقدم الحاصل بين محاولة واخرى للاعب .</a:t>
            </a:r>
            <a:endParaRPr lang="en-US" sz="3200" dirty="0">
              <a:effectLst/>
              <a:latin typeface="Times New Roman"/>
              <a:ea typeface="Times New Roman"/>
            </a:endParaRPr>
          </a:p>
        </p:txBody>
      </p:sp>
    </p:spTree>
    <p:extLst>
      <p:ext uri="{BB962C8B-B14F-4D97-AF65-F5344CB8AC3E}">
        <p14:creationId xmlns:p14="http://schemas.microsoft.com/office/powerpoint/2010/main" val="3043903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260648"/>
            <a:ext cx="8316416" cy="2412199"/>
          </a:xfrm>
          <a:prstGeom prst="rect">
            <a:avLst/>
          </a:prstGeom>
        </p:spPr>
        <p:txBody>
          <a:bodyPr wrap="square">
            <a:spAutoFit/>
          </a:bodyPr>
          <a:lstStyle/>
          <a:p>
            <a:pPr algn="justLow">
              <a:lnSpc>
                <a:spcPts val="3000"/>
              </a:lnSpc>
            </a:pPr>
            <a:r>
              <a:rPr lang="ar-SA" sz="2800" b="1" u="sng" dirty="0" smtClean="0">
                <a:effectLst/>
                <a:latin typeface="Times New Roman"/>
                <a:ea typeface="Times New Roman"/>
                <a:cs typeface="Simplified Arabic"/>
              </a:rPr>
              <a:t>ظاهرة الهضاب في منحنى التعلم الحركي: </a:t>
            </a:r>
            <a:endParaRPr lang="en-US" sz="2800" dirty="0" smtClean="0">
              <a:effectLst/>
              <a:latin typeface="Times New Roman"/>
              <a:ea typeface="Times New Roman"/>
            </a:endParaRPr>
          </a:p>
          <a:p>
            <a:pPr algn="justLow">
              <a:lnSpc>
                <a:spcPts val="3000"/>
              </a:lnSpc>
            </a:pPr>
            <a:r>
              <a:rPr lang="en-US" sz="2800" b="1" dirty="0" smtClean="0">
                <a:effectLst/>
                <a:latin typeface="Times New Roman"/>
                <a:ea typeface="Times New Roman"/>
                <a:cs typeface="Simplified Arabic"/>
              </a:rPr>
              <a:t>  </a:t>
            </a:r>
            <a:r>
              <a:rPr lang="ar-SA" sz="2800" b="1" dirty="0" smtClean="0">
                <a:effectLst/>
                <a:latin typeface="Times New Roman"/>
                <a:ea typeface="Times New Roman"/>
                <a:cs typeface="Simplified Arabic"/>
              </a:rPr>
              <a:t>    قد يحدث في منحنى التعلم ظهور فترة </a:t>
            </a:r>
            <a:r>
              <a:rPr lang="ar-SA" sz="2800" b="1" dirty="0" err="1" smtClean="0">
                <a:effectLst/>
                <a:latin typeface="Times New Roman"/>
                <a:ea typeface="Times New Roman"/>
                <a:cs typeface="Simplified Arabic"/>
              </a:rPr>
              <a:t>لاتطرأ</a:t>
            </a:r>
            <a:r>
              <a:rPr lang="ar-SA" sz="2800" b="1" dirty="0" smtClean="0">
                <a:effectLst/>
                <a:latin typeface="Times New Roman"/>
                <a:ea typeface="Times New Roman"/>
                <a:cs typeface="Simplified Arabic"/>
              </a:rPr>
              <a:t> فيها تحسين  ظاهر على الاداء بالرغم من استمرار الممارسة ويظل مقياس التعلم ثابت دون تغير واضح في قيمته في عدة محاولات متتالية ويطلق على هذه الفترة مصطلح " الهضبة" اي فترات من التقدم قليل او عدم التقدم ويوجد نوعين من الهضبات تحدثان في مختلف منحنيات التعلم وهي : </a:t>
            </a:r>
            <a:endParaRPr lang="en-US" sz="2800" dirty="0">
              <a:effectLst/>
              <a:latin typeface="Times New Roman"/>
              <a:ea typeface="Times New Roman"/>
            </a:endParaRPr>
          </a:p>
        </p:txBody>
      </p:sp>
      <p:sp>
        <p:nvSpPr>
          <p:cNvPr id="3" name="مستطيل 2"/>
          <p:cNvSpPr/>
          <p:nvPr/>
        </p:nvSpPr>
        <p:spPr>
          <a:xfrm>
            <a:off x="899592" y="2996952"/>
            <a:ext cx="7668344" cy="2042867"/>
          </a:xfrm>
          <a:prstGeom prst="rect">
            <a:avLst/>
          </a:prstGeom>
        </p:spPr>
        <p:txBody>
          <a:bodyPr wrap="square">
            <a:spAutoFit/>
          </a:bodyPr>
          <a:lstStyle/>
          <a:p>
            <a:pPr algn="justLow">
              <a:lnSpc>
                <a:spcPts val="3000"/>
              </a:lnSpc>
            </a:pPr>
            <a:r>
              <a:rPr lang="ar-SA" sz="3200" b="1" u="sng" dirty="0" smtClean="0">
                <a:effectLst/>
                <a:latin typeface="Times New Roman"/>
                <a:ea typeface="Times New Roman"/>
                <a:cs typeface="Simplified Arabic"/>
              </a:rPr>
              <a:t>اولا: الهضاب الكاذبة او المتوسطة</a:t>
            </a:r>
            <a:r>
              <a:rPr lang="ar-SA" sz="3200" b="1" dirty="0" smtClean="0">
                <a:effectLst/>
                <a:latin typeface="Times New Roman"/>
                <a:ea typeface="Times New Roman"/>
                <a:cs typeface="Simplified Arabic"/>
              </a:rPr>
              <a:t>.  وتحدث الهضبة هنا</a:t>
            </a:r>
            <a:r>
              <a:rPr lang="ar-SA" sz="3200" b="1" u="sng" dirty="0" smtClean="0">
                <a:effectLst/>
                <a:latin typeface="Times New Roman"/>
                <a:ea typeface="Times New Roman"/>
                <a:cs typeface="Simplified Arabic"/>
              </a:rPr>
              <a:t> </a:t>
            </a:r>
            <a:r>
              <a:rPr lang="ar-SA" sz="3200" b="1" dirty="0" smtClean="0">
                <a:effectLst/>
                <a:latin typeface="Times New Roman"/>
                <a:ea typeface="Times New Roman"/>
                <a:cs typeface="Simplified Arabic"/>
              </a:rPr>
              <a:t>عندما يثبت مقدار زيادة تعلم المهارة لفترة فصيرة او طويلة وبعدها يتحرك المنحنى باتجاه الزيادة مرة اخرى وان هذا الثبات في معدل زيادة التعلم يمثل ثبات كاذب او مؤقت كما في الشكل التالي :</a:t>
            </a:r>
            <a:endParaRPr lang="en-US" sz="3200" dirty="0">
              <a:effectLst/>
              <a:latin typeface="Times New Roman"/>
              <a:ea typeface="Times New Roman"/>
            </a:endParaRPr>
          </a:p>
        </p:txBody>
      </p:sp>
    </p:spTree>
    <p:extLst>
      <p:ext uri="{BB962C8B-B14F-4D97-AF65-F5344CB8AC3E}">
        <p14:creationId xmlns:p14="http://schemas.microsoft.com/office/powerpoint/2010/main" val="5523617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332656"/>
            <a:ext cx="8352928" cy="5472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3152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79512" y="260648"/>
            <a:ext cx="8532440" cy="3170099"/>
          </a:xfrm>
          <a:prstGeom prst="rect">
            <a:avLst/>
          </a:prstGeom>
        </p:spPr>
        <p:txBody>
          <a:bodyPr wrap="square">
            <a:spAutoFit/>
          </a:bodyPr>
          <a:lstStyle/>
          <a:p>
            <a:pPr algn="justLow">
              <a:lnSpc>
                <a:spcPts val="3000"/>
              </a:lnSpc>
            </a:pPr>
            <a:r>
              <a:rPr lang="ar-SA" sz="2400" b="1" dirty="0" smtClean="0">
                <a:effectLst/>
                <a:latin typeface="Times New Roman"/>
                <a:ea typeface="Times New Roman"/>
                <a:cs typeface="Simplified Arabic"/>
              </a:rPr>
              <a:t>وللتوقف في الهضاب الكاذبة اسباب كثيرة منها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1- ان الاخطاء التي يكتسبها المتعلم نتيجة للاستجابات الخاطئة خلال التعلم يوقف خط سير التقدم بالمهارة وزيادة معدل ادائها وعندما يلاحظ المدرب او المدرس فيقوم بتصحيح اخطاءه لهذا يبدأ المتعلم بالعودة </a:t>
            </a:r>
            <a:r>
              <a:rPr lang="ar-SA" sz="2400" b="1" dirty="0" err="1" smtClean="0">
                <a:effectLst/>
                <a:latin typeface="Times New Roman"/>
                <a:ea typeface="Times New Roman"/>
                <a:cs typeface="Simplified Arabic"/>
              </a:rPr>
              <a:t>للاداء</a:t>
            </a:r>
            <a:r>
              <a:rPr lang="ar-SA" sz="2400" b="1" dirty="0" smtClean="0">
                <a:effectLst/>
                <a:latin typeface="Times New Roman"/>
                <a:ea typeface="Times New Roman"/>
                <a:cs typeface="Simplified Arabic"/>
              </a:rPr>
              <a:t> الصحيح ثانية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2- هناك ثلاث مراحل يمر بها المتعلم خلال تعلمه اي مهارة حركية وعند الانتقال الى مرحلة اخرى فانه يحتاج حتما الى فترة تثبيت ما تعلمه من انماط حركية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3- خلال التعلم يمر المتعلم بفترات يظهر فيها التعب عند المتعلم لفترة تطول او تقصر حسب الجهد ونوعية المهارة مما يسبب انخفاضا او ثباتا في مستوى التعلم .</a:t>
            </a:r>
            <a:endParaRPr lang="en-US" sz="2400" dirty="0">
              <a:effectLst/>
              <a:latin typeface="Times New Roman"/>
              <a:ea typeface="Times New Roman"/>
            </a:endParaRPr>
          </a:p>
        </p:txBody>
      </p:sp>
      <p:sp>
        <p:nvSpPr>
          <p:cNvPr id="3" name="مستطيل 2"/>
          <p:cNvSpPr/>
          <p:nvPr/>
        </p:nvSpPr>
        <p:spPr>
          <a:xfrm>
            <a:off x="786295" y="3626002"/>
            <a:ext cx="7992888" cy="2015936"/>
          </a:xfrm>
          <a:prstGeom prst="rect">
            <a:avLst/>
          </a:prstGeom>
        </p:spPr>
        <p:txBody>
          <a:bodyPr wrap="square">
            <a:spAutoFit/>
          </a:bodyPr>
          <a:lstStyle/>
          <a:p>
            <a:pPr algn="justLow">
              <a:lnSpc>
                <a:spcPts val="3000"/>
              </a:lnSpc>
            </a:pPr>
            <a:r>
              <a:rPr lang="ar-SA" sz="2400" b="1" dirty="0" smtClean="0">
                <a:effectLst/>
                <a:latin typeface="Times New Roman"/>
                <a:ea typeface="Times New Roman"/>
                <a:cs typeface="Simplified Arabic"/>
              </a:rPr>
              <a:t>4- ان للظروف السلبية سواء كانت شخصية او اجتماعية تقلل الدافع عند المتعلم وقتيا مما يؤثر سلبيا على مستوى التعلم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5- زيادة الحمل التدريبي </a:t>
            </a:r>
            <a:r>
              <a:rPr lang="ar-SA" sz="2400" b="1" dirty="0" err="1" smtClean="0">
                <a:effectLst/>
                <a:latin typeface="Times New Roman"/>
                <a:ea typeface="Times New Roman"/>
                <a:cs typeface="Simplified Arabic"/>
              </a:rPr>
              <a:t>وتوزيعة</a:t>
            </a:r>
            <a:r>
              <a:rPr lang="ar-SA" sz="2400" b="1" dirty="0" smtClean="0">
                <a:effectLst/>
                <a:latin typeface="Times New Roman"/>
                <a:ea typeface="Times New Roman"/>
                <a:cs typeface="Simplified Arabic"/>
              </a:rPr>
              <a:t> الغير صحيح يؤدي الى انخفاض القدرات الحركية العامة عند المتعلم وثبات مستوى التعلم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6- تغيير الطريقة التدريبية او هدف الوحدة التدريبية .</a:t>
            </a:r>
            <a:endParaRPr lang="en-US" sz="2400" dirty="0">
              <a:effectLst/>
              <a:latin typeface="Times New Roman"/>
              <a:ea typeface="Times New Roman"/>
            </a:endParaRPr>
          </a:p>
        </p:txBody>
      </p:sp>
    </p:spTree>
    <p:extLst>
      <p:ext uri="{BB962C8B-B14F-4D97-AF65-F5344CB8AC3E}">
        <p14:creationId xmlns:p14="http://schemas.microsoft.com/office/powerpoint/2010/main" val="1425418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404664"/>
            <a:ext cx="7992888" cy="6247864"/>
          </a:xfrm>
          <a:prstGeom prst="rect">
            <a:avLst/>
          </a:prstGeom>
        </p:spPr>
        <p:txBody>
          <a:bodyPr wrap="square">
            <a:spAutoFit/>
          </a:bodyPr>
          <a:lstStyle/>
          <a:p>
            <a:pPr algn="justLow">
              <a:lnSpc>
                <a:spcPts val="3000"/>
              </a:lnSpc>
            </a:pPr>
            <a:r>
              <a:rPr lang="ar-SA" sz="2400" b="1" u="sng" dirty="0" smtClean="0">
                <a:effectLst/>
                <a:latin typeface="Times New Roman"/>
                <a:ea typeface="Times New Roman"/>
                <a:cs typeface="Simplified Arabic"/>
              </a:rPr>
              <a:t>ثانيا : الهضبة النهائية . </a:t>
            </a:r>
            <a:r>
              <a:rPr lang="ar-SA" sz="2400" b="1" dirty="0" smtClean="0">
                <a:effectLst/>
                <a:latin typeface="Times New Roman"/>
                <a:ea typeface="Times New Roman"/>
                <a:cs typeface="Simplified Arabic"/>
              </a:rPr>
              <a:t> ويحدث عندما يصل مستوى التعلم في اداء المهارة الى المرحلة المتقدمة من مراحل التعلم والتي يطلق عليها مرحلة الاوتوماتيكية (الالية وثبات الحركة ) وكما هو معلوم ان لكل حالة تعلم حدود نهائية تعمل بموجبها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 </a:t>
            </a:r>
            <a:endParaRPr lang="en-US" sz="2400" dirty="0" smtClean="0">
              <a:effectLst/>
              <a:latin typeface="Times New Roman"/>
              <a:ea typeface="Times New Roman"/>
            </a:endParaRPr>
          </a:p>
          <a:p>
            <a:pPr algn="justLow">
              <a:lnSpc>
                <a:spcPts val="3000"/>
              </a:lnSpc>
            </a:pPr>
            <a:r>
              <a:rPr lang="ar-SA" sz="2400" b="1" u="sng" dirty="0" smtClean="0">
                <a:effectLst/>
                <a:latin typeface="Times New Roman"/>
                <a:ea typeface="Times New Roman"/>
                <a:cs typeface="Simplified Arabic"/>
              </a:rPr>
              <a:t>اسبابها</a:t>
            </a:r>
            <a:r>
              <a:rPr lang="ar-SA" sz="2400" b="1" dirty="0" smtClean="0">
                <a:effectLst/>
                <a:latin typeface="Times New Roman"/>
                <a:ea typeface="Times New Roman"/>
                <a:cs typeface="Simplified Arabic"/>
              </a:rPr>
              <a:t> :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1- اسباب واقعية : بحيث يحدث فقدان للحماس والدافعية عند الكثير من اللاعبين عندما يصلون الى قمة الاداء بسبب غياب السباقات والحوافز المادية والمعنوية المثيرة لشعور اللاعب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2- اسباب مادية : ان التطور العلمي والتكنولوجي في مجال التدريب الرياضي يلعب دورا كبيرا في مجال التقدم المستمر عند الدول المتقدمة في حين نجد ان بعض الدول الفقيرة </a:t>
            </a:r>
            <a:r>
              <a:rPr lang="ar-SA" sz="2400" b="1" dirty="0" err="1" smtClean="0">
                <a:effectLst/>
                <a:latin typeface="Times New Roman"/>
                <a:ea typeface="Times New Roman"/>
                <a:cs typeface="Simplified Arabic"/>
              </a:rPr>
              <a:t>لاتتمكن</a:t>
            </a:r>
            <a:r>
              <a:rPr lang="ar-SA" sz="2400" b="1" dirty="0" smtClean="0">
                <a:effectLst/>
                <a:latin typeface="Times New Roman"/>
                <a:ea typeface="Times New Roman"/>
                <a:cs typeface="Simplified Arabic"/>
              </a:rPr>
              <a:t> من توفير الاساليب والادوات التكنولوجية مما يسبب في ظهور الهضبة النهائية في فترة سريعة .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 </a:t>
            </a:r>
            <a:endParaRPr lang="en-US" sz="2400" dirty="0" smtClean="0">
              <a:effectLst/>
              <a:latin typeface="Times New Roman"/>
              <a:ea typeface="Times New Roman"/>
            </a:endParaRPr>
          </a:p>
          <a:p>
            <a:pPr algn="justLow">
              <a:lnSpc>
                <a:spcPts val="3000"/>
              </a:lnSpc>
            </a:pPr>
            <a:r>
              <a:rPr lang="ar-SA" sz="2400" b="1" dirty="0" smtClean="0">
                <a:effectLst/>
                <a:latin typeface="Times New Roman"/>
                <a:ea typeface="Times New Roman"/>
                <a:cs typeface="Simplified Arabic"/>
              </a:rPr>
              <a:t>3- اسباب </a:t>
            </a:r>
            <a:r>
              <a:rPr lang="ar-SA" sz="2400" b="1" dirty="0" err="1" smtClean="0">
                <a:effectLst/>
                <a:latin typeface="Times New Roman"/>
                <a:ea typeface="Times New Roman"/>
                <a:cs typeface="Simplified Arabic"/>
              </a:rPr>
              <a:t>فسلجية</a:t>
            </a:r>
            <a:r>
              <a:rPr lang="ar-SA" sz="2400" b="1" dirty="0" smtClean="0">
                <a:effectLst/>
                <a:latin typeface="Times New Roman"/>
                <a:ea typeface="Times New Roman"/>
                <a:cs typeface="Simplified Arabic"/>
              </a:rPr>
              <a:t> :الهضبة النهائية تمثل حدودا وظيفية </a:t>
            </a:r>
            <a:r>
              <a:rPr lang="ar-SA" sz="2400" b="1" dirty="0" err="1" smtClean="0">
                <a:effectLst/>
                <a:latin typeface="Times New Roman"/>
                <a:ea typeface="Times New Roman"/>
                <a:cs typeface="Simplified Arabic"/>
              </a:rPr>
              <a:t>فسلجية</a:t>
            </a:r>
            <a:r>
              <a:rPr lang="ar-SA" sz="2400" b="1" dirty="0" smtClean="0">
                <a:effectLst/>
                <a:latin typeface="Times New Roman"/>
                <a:ea typeface="Times New Roman"/>
                <a:cs typeface="Simplified Arabic"/>
              </a:rPr>
              <a:t> عند اللاعبين وهذه الحدود هي حدود موروثة وتختلف من رياضي الى اخر .</a:t>
            </a:r>
            <a:endParaRPr lang="en-US" sz="2400" dirty="0">
              <a:effectLst/>
              <a:latin typeface="Times New Roman"/>
              <a:ea typeface="Times New Roman"/>
            </a:endParaRPr>
          </a:p>
        </p:txBody>
      </p:sp>
    </p:spTree>
    <p:extLst>
      <p:ext uri="{BB962C8B-B14F-4D97-AF65-F5344CB8AC3E}">
        <p14:creationId xmlns:p14="http://schemas.microsoft.com/office/powerpoint/2010/main" val="1339164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51520" y="332656"/>
            <a:ext cx="8676456" cy="3170099"/>
          </a:xfrm>
          <a:prstGeom prst="rect">
            <a:avLst/>
          </a:prstGeom>
        </p:spPr>
        <p:txBody>
          <a:bodyPr wrap="square">
            <a:spAutoFit/>
          </a:bodyPr>
          <a:lstStyle/>
          <a:p>
            <a:pPr algn="justLow">
              <a:lnSpc>
                <a:spcPts val="3000"/>
              </a:lnSpc>
            </a:pPr>
            <a:r>
              <a:rPr lang="ar-SA" sz="3200" b="1" dirty="0" smtClean="0">
                <a:effectLst/>
                <a:latin typeface="Times New Roman"/>
                <a:ea typeface="Times New Roman"/>
                <a:cs typeface="AL-Mohanad"/>
              </a:rPr>
              <a:t>ان منحنيات التعلم في بحوث التعلم الحركي تثبت عدة بيانات </a:t>
            </a:r>
            <a:r>
              <a:rPr lang="ar-SA" sz="3200" b="1" dirty="0" err="1" smtClean="0">
                <a:effectLst/>
                <a:latin typeface="Times New Roman"/>
                <a:ea typeface="Times New Roman"/>
                <a:cs typeface="AL-Mohanad"/>
              </a:rPr>
              <a:t>للاداء</a:t>
            </a:r>
            <a:r>
              <a:rPr lang="ar-SA" sz="3200" b="1" dirty="0" smtClean="0">
                <a:effectLst/>
                <a:latin typeface="Times New Roman"/>
                <a:ea typeface="Times New Roman"/>
                <a:cs typeface="AL-Mohanad"/>
              </a:rPr>
              <a:t> لكل فرد ، ان هذه البيانات يمكن ان نوصل فيما بعضها وتوضح على شكل منحنى والذي يوضح مسار الاداء في اثناء مدة التعلم لكل فرد من افراد المجموعة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       ان هذه التسجيلات </a:t>
            </a:r>
            <a:r>
              <a:rPr lang="ar-SA" sz="3200" b="1" dirty="0" err="1" smtClean="0">
                <a:effectLst/>
                <a:latin typeface="Times New Roman"/>
                <a:ea typeface="Times New Roman"/>
                <a:cs typeface="AL-Mohanad"/>
              </a:rPr>
              <a:t>للاداء</a:t>
            </a:r>
            <a:r>
              <a:rPr lang="ar-SA" sz="3200" b="1" dirty="0" smtClean="0">
                <a:effectLst/>
                <a:latin typeface="Times New Roman"/>
                <a:ea typeface="Times New Roman"/>
                <a:cs typeface="AL-Mohanad"/>
              </a:rPr>
              <a:t> تسمى منحنيات التعلم ولكن الاسم الاساسي لها هي منحنيات الاداء لان التغيير </a:t>
            </a:r>
            <a:r>
              <a:rPr lang="ar-SA" sz="3200" b="1" dirty="0" err="1" smtClean="0">
                <a:effectLst/>
                <a:latin typeface="Times New Roman"/>
                <a:ea typeface="Times New Roman"/>
                <a:cs typeface="AL-Mohanad"/>
              </a:rPr>
              <a:t>بالاداء</a:t>
            </a:r>
            <a:r>
              <a:rPr lang="ar-SA" sz="3200" b="1" dirty="0" smtClean="0">
                <a:effectLst/>
                <a:latin typeface="Times New Roman"/>
                <a:ea typeface="Times New Roman"/>
                <a:cs typeface="AL-Mohanad"/>
              </a:rPr>
              <a:t> لا يعكس بالضرورة قابلية التعلم ولكن تبقى هذه المنحنيات تمثل مقدار التعلم .والجدول التالي  يوضح نتائج قياس عدو 100 متر .</a:t>
            </a:r>
            <a:endParaRPr lang="en-US" sz="3200" dirty="0">
              <a:effectLst/>
              <a:latin typeface="Times New Roman"/>
              <a:ea typeface="Times New Roman"/>
            </a:endParaRPr>
          </a:p>
        </p:txBody>
      </p:sp>
      <p:graphicFrame>
        <p:nvGraphicFramePr>
          <p:cNvPr id="5" name="جدول 4"/>
          <p:cNvGraphicFramePr>
            <a:graphicFrameLocks noGrp="1"/>
          </p:cNvGraphicFramePr>
          <p:nvPr>
            <p:extLst>
              <p:ext uri="{D42A27DB-BD31-4B8C-83A1-F6EECF244321}">
                <p14:modId xmlns:p14="http://schemas.microsoft.com/office/powerpoint/2010/main" val="374066222"/>
              </p:ext>
            </p:extLst>
          </p:nvPr>
        </p:nvGraphicFramePr>
        <p:xfrm>
          <a:off x="467544" y="3645024"/>
          <a:ext cx="8280920" cy="1410072"/>
        </p:xfrm>
        <a:graphic>
          <a:graphicData uri="http://schemas.openxmlformats.org/drawingml/2006/table">
            <a:tbl>
              <a:tblPr rtl="1" firstRow="1" firstCol="1" bandRow="1"/>
              <a:tblGrid>
                <a:gridCol w="1701465"/>
                <a:gridCol w="1058193"/>
                <a:gridCol w="1379830"/>
                <a:gridCol w="1379830"/>
                <a:gridCol w="1380801"/>
                <a:gridCol w="1380801"/>
              </a:tblGrid>
              <a:tr h="705036">
                <a:tc>
                  <a:txBody>
                    <a:bodyPr/>
                    <a:lstStyle/>
                    <a:p>
                      <a:pPr algn="ctr" rtl="1">
                        <a:lnSpc>
                          <a:spcPts val="3000"/>
                        </a:lnSpc>
                        <a:spcAft>
                          <a:spcPts val="0"/>
                        </a:spcAft>
                      </a:pPr>
                      <a:r>
                        <a:rPr lang="ar-SA" sz="1700" b="1">
                          <a:effectLst/>
                          <a:latin typeface="Times New Roman"/>
                          <a:ea typeface="Times New Roman"/>
                          <a:cs typeface="AL-Mohanad"/>
                        </a:rPr>
                        <a:t>رقم القياس</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rtl="1">
                        <a:lnSpc>
                          <a:spcPts val="3000"/>
                        </a:lnSpc>
                        <a:spcAft>
                          <a:spcPts val="0"/>
                        </a:spcAft>
                      </a:pPr>
                      <a:r>
                        <a:rPr lang="ar-SA" sz="1700" b="1">
                          <a:effectLst/>
                          <a:latin typeface="Times New Roman"/>
                          <a:ea typeface="Times New Roman"/>
                          <a:cs typeface="AL-Mohanad"/>
                        </a:rPr>
                        <a:t>1</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rtl="1">
                        <a:lnSpc>
                          <a:spcPts val="3000"/>
                        </a:lnSpc>
                        <a:spcAft>
                          <a:spcPts val="0"/>
                        </a:spcAft>
                      </a:pPr>
                      <a:r>
                        <a:rPr lang="ar-SA" sz="1700" b="1">
                          <a:effectLst/>
                          <a:latin typeface="Times New Roman"/>
                          <a:ea typeface="Times New Roman"/>
                          <a:cs typeface="AL-Mohanad"/>
                        </a:rPr>
                        <a:t>2</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rtl="1">
                        <a:lnSpc>
                          <a:spcPts val="3000"/>
                        </a:lnSpc>
                        <a:spcAft>
                          <a:spcPts val="0"/>
                        </a:spcAft>
                      </a:pPr>
                      <a:r>
                        <a:rPr lang="ar-SA" sz="1700" b="1">
                          <a:effectLst/>
                          <a:latin typeface="Times New Roman"/>
                          <a:ea typeface="Times New Roman"/>
                          <a:cs typeface="AL-Mohanad"/>
                        </a:rPr>
                        <a:t>3</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rtl="1">
                        <a:lnSpc>
                          <a:spcPts val="3000"/>
                        </a:lnSpc>
                        <a:spcAft>
                          <a:spcPts val="0"/>
                        </a:spcAft>
                      </a:pPr>
                      <a:r>
                        <a:rPr lang="ar-SA" sz="1700" b="1">
                          <a:effectLst/>
                          <a:latin typeface="Times New Roman"/>
                          <a:ea typeface="Times New Roman"/>
                          <a:cs typeface="AL-Mohanad"/>
                        </a:rPr>
                        <a:t>4</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c>
                  <a:txBody>
                    <a:bodyPr/>
                    <a:lstStyle/>
                    <a:p>
                      <a:pPr algn="ctr" rtl="1">
                        <a:lnSpc>
                          <a:spcPts val="3000"/>
                        </a:lnSpc>
                        <a:spcAft>
                          <a:spcPts val="0"/>
                        </a:spcAft>
                      </a:pPr>
                      <a:r>
                        <a:rPr lang="ar-SA" sz="1700" b="1">
                          <a:effectLst/>
                          <a:latin typeface="Times New Roman"/>
                          <a:ea typeface="Times New Roman"/>
                          <a:cs typeface="AL-Mohanad"/>
                        </a:rPr>
                        <a:t>5</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28575" cap="flat" cmpd="sng" algn="ctr">
                      <a:solidFill>
                        <a:srgbClr val="F79646"/>
                      </a:solidFill>
                      <a:prstDash val="solid"/>
                      <a:round/>
                      <a:headEnd type="none" w="med" len="med"/>
                      <a:tailEnd type="none" w="med" len="med"/>
                    </a:lnB>
                  </a:tcPr>
                </a:tc>
              </a:tr>
              <a:tr h="705036">
                <a:tc>
                  <a:txBody>
                    <a:bodyPr/>
                    <a:lstStyle/>
                    <a:p>
                      <a:pPr algn="ctr" rtl="1">
                        <a:lnSpc>
                          <a:spcPts val="3000"/>
                        </a:lnSpc>
                        <a:spcAft>
                          <a:spcPts val="0"/>
                        </a:spcAft>
                      </a:pPr>
                      <a:r>
                        <a:rPr lang="ar-SA" sz="1700" b="1">
                          <a:effectLst/>
                          <a:latin typeface="Times New Roman"/>
                          <a:ea typeface="Times New Roman"/>
                          <a:cs typeface="AL-Mohanad"/>
                        </a:rPr>
                        <a:t>الانجاز/ثا</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rtl="1">
                        <a:lnSpc>
                          <a:spcPts val="3000"/>
                        </a:lnSpc>
                        <a:spcAft>
                          <a:spcPts val="0"/>
                        </a:spcAft>
                      </a:pPr>
                      <a:r>
                        <a:rPr lang="ar-SA" sz="1700" b="1">
                          <a:effectLst/>
                          <a:latin typeface="Times New Roman"/>
                          <a:ea typeface="Times New Roman"/>
                          <a:cs typeface="AL-Mohanad"/>
                        </a:rPr>
                        <a:t>12.2</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rtl="1">
                        <a:lnSpc>
                          <a:spcPts val="3000"/>
                        </a:lnSpc>
                        <a:spcAft>
                          <a:spcPts val="0"/>
                        </a:spcAft>
                      </a:pPr>
                      <a:r>
                        <a:rPr lang="ar-SA" sz="1700" b="1">
                          <a:effectLst/>
                          <a:latin typeface="Times New Roman"/>
                          <a:ea typeface="Times New Roman"/>
                          <a:cs typeface="AL-Mohanad"/>
                        </a:rPr>
                        <a:t>12</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rtl="1">
                        <a:lnSpc>
                          <a:spcPts val="3000"/>
                        </a:lnSpc>
                        <a:spcAft>
                          <a:spcPts val="0"/>
                        </a:spcAft>
                      </a:pPr>
                      <a:r>
                        <a:rPr lang="ar-SA" sz="1700" b="1">
                          <a:effectLst/>
                          <a:latin typeface="Times New Roman"/>
                          <a:ea typeface="Times New Roman"/>
                          <a:cs typeface="AL-Mohanad"/>
                        </a:rPr>
                        <a:t>11</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rtl="1">
                        <a:lnSpc>
                          <a:spcPts val="3000"/>
                        </a:lnSpc>
                        <a:spcAft>
                          <a:spcPts val="0"/>
                        </a:spcAft>
                      </a:pPr>
                      <a:r>
                        <a:rPr lang="ar-SA" sz="1700" b="1">
                          <a:effectLst/>
                          <a:latin typeface="Times New Roman"/>
                          <a:ea typeface="Times New Roman"/>
                          <a:cs typeface="AL-Mohanad"/>
                        </a:rPr>
                        <a:t>10</a:t>
                      </a:r>
                      <a:endParaRPr lang="en-US" sz="120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c>
                  <a:txBody>
                    <a:bodyPr/>
                    <a:lstStyle/>
                    <a:p>
                      <a:pPr algn="ctr" rtl="1">
                        <a:lnSpc>
                          <a:spcPts val="3000"/>
                        </a:lnSpc>
                        <a:spcAft>
                          <a:spcPts val="0"/>
                        </a:spcAft>
                      </a:pPr>
                      <a:r>
                        <a:rPr lang="ar-SA" sz="1700" b="1" dirty="0">
                          <a:effectLst/>
                          <a:latin typeface="Times New Roman"/>
                          <a:ea typeface="Times New Roman"/>
                          <a:cs typeface="AL-Mohanad"/>
                        </a:rPr>
                        <a:t>9</a:t>
                      </a:r>
                      <a:endParaRPr lang="en-US" sz="1200" dirty="0">
                        <a:effectLst/>
                        <a:latin typeface="Times New Roman"/>
                        <a:ea typeface="Times New Roman"/>
                        <a:cs typeface="Arial"/>
                      </a:endParaRPr>
                    </a:p>
                  </a:txBody>
                  <a:tcPr marL="68580" marR="68580" marT="0" marB="0">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28575"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solidFill>
                      <a:srgbClr val="FDE4D0"/>
                    </a:solidFill>
                  </a:tcPr>
                </a:tc>
              </a:tr>
            </a:tbl>
          </a:graphicData>
        </a:graphic>
      </p:graphicFrame>
    </p:spTree>
    <p:extLst>
      <p:ext uri="{BB962C8B-B14F-4D97-AF65-F5344CB8AC3E}">
        <p14:creationId xmlns:p14="http://schemas.microsoft.com/office/powerpoint/2010/main" val="16759587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4664"/>
            <a:ext cx="8964488" cy="53285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901120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260648"/>
            <a:ext cx="8280920" cy="4708981"/>
          </a:xfrm>
          <a:prstGeom prst="rect">
            <a:avLst/>
          </a:prstGeom>
        </p:spPr>
        <p:txBody>
          <a:bodyPr wrap="square">
            <a:spAutoFit/>
          </a:bodyPr>
          <a:lstStyle/>
          <a:p>
            <a:pPr algn="justLow">
              <a:lnSpc>
                <a:spcPts val="3000"/>
              </a:lnSpc>
            </a:pPr>
            <a:r>
              <a:rPr lang="ar-SA" sz="3200" b="1" u="sng" dirty="0" smtClean="0">
                <a:effectLst/>
                <a:latin typeface="Times New Roman"/>
                <a:ea typeface="Times New Roman"/>
                <a:cs typeface="AL-Mohanad"/>
              </a:rPr>
              <a:t>يرتكز منحنى التعلم على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1- منحنى التعلم يظهر مستوى التوافق في الحركة او المهارة 2- ان قيمة الانجاز مرتبط بالتكرار والادراك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3- ان تطور الانجاز مرتبط بالمعلومات السابقة في الذاكرة الحركية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4- ان التعلم الحركي يمكن تعيين تطوره على شكل منحنيات احصائية اما مستقيم او </a:t>
            </a:r>
            <a:r>
              <a:rPr lang="ar-SA" sz="3200" b="1" dirty="0" err="1" smtClean="0">
                <a:effectLst/>
                <a:latin typeface="Times New Roman"/>
                <a:ea typeface="Times New Roman"/>
                <a:cs typeface="AL-Mohanad"/>
              </a:rPr>
              <a:t>لوغارتمي</a:t>
            </a:r>
            <a:r>
              <a:rPr lang="ar-SA" sz="3200" b="1" dirty="0" smtClean="0">
                <a:effectLst/>
                <a:latin typeface="Times New Roman"/>
                <a:ea typeface="Times New Roman"/>
                <a:cs typeface="AL-Mohanad"/>
              </a:rPr>
              <a:t> او منحنى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5- ان منحنى</a:t>
            </a:r>
            <a:r>
              <a:rPr lang="ar-IQ" sz="3200" b="1" dirty="0" smtClean="0">
                <a:effectLst/>
                <a:latin typeface="Times New Roman"/>
                <a:ea typeface="Times New Roman"/>
                <a:cs typeface="AL-Mohanad"/>
              </a:rPr>
              <a:t>ض</a:t>
            </a:r>
            <a:r>
              <a:rPr lang="ar-SA" sz="3200" b="1" dirty="0" smtClean="0">
                <a:effectLst/>
                <a:latin typeface="Times New Roman"/>
                <a:ea typeface="Times New Roman"/>
                <a:cs typeface="AL-Mohanad"/>
              </a:rPr>
              <a:t> التعلم والعمليات التوافقية هي وحدة واحدة </a:t>
            </a:r>
            <a:r>
              <a:rPr lang="ar-SA" sz="3200" b="1" dirty="0" err="1" smtClean="0">
                <a:effectLst/>
                <a:latin typeface="Times New Roman"/>
                <a:ea typeface="Times New Roman"/>
                <a:cs typeface="AL-Mohanad"/>
              </a:rPr>
              <a:t>لاتتجزء</a:t>
            </a:r>
            <a:r>
              <a:rPr lang="ar-SA" sz="3200" b="1" dirty="0" smtClean="0">
                <a:effectLst/>
                <a:latin typeface="Times New Roman"/>
                <a:ea typeface="Times New Roman"/>
                <a:cs typeface="AL-Mohanad"/>
              </a:rPr>
              <a:t>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6- ان القيمة الحركية والانجاز حد </a:t>
            </a:r>
            <a:r>
              <a:rPr lang="ar-SA" sz="3200" b="1" dirty="0" err="1" smtClean="0">
                <a:effectLst/>
                <a:latin typeface="Times New Roman"/>
                <a:ea typeface="Times New Roman"/>
                <a:cs typeface="AL-Mohanad"/>
              </a:rPr>
              <a:t>لايمكن</a:t>
            </a:r>
            <a:r>
              <a:rPr lang="ar-SA" sz="3200" b="1" dirty="0" smtClean="0">
                <a:effectLst/>
                <a:latin typeface="Times New Roman"/>
                <a:ea typeface="Times New Roman"/>
                <a:cs typeface="AL-Mohanad"/>
              </a:rPr>
              <a:t> تجاوزه ويمكن الوصول اليه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AL-Mohanad"/>
              </a:rPr>
              <a:t>7- ان الانجاز الحركي هو القيمة العليا .</a:t>
            </a:r>
            <a:endParaRPr lang="en-US" sz="3200" dirty="0">
              <a:effectLst/>
              <a:latin typeface="Times New Roman"/>
              <a:ea typeface="Times New Roman"/>
            </a:endParaRPr>
          </a:p>
        </p:txBody>
      </p:sp>
    </p:spTree>
    <p:extLst>
      <p:ext uri="{BB962C8B-B14F-4D97-AF65-F5344CB8AC3E}">
        <p14:creationId xmlns:p14="http://schemas.microsoft.com/office/powerpoint/2010/main" val="27589410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3528" y="332656"/>
            <a:ext cx="8172400" cy="2785378"/>
          </a:xfrm>
          <a:prstGeom prst="rect">
            <a:avLst/>
          </a:prstGeom>
        </p:spPr>
        <p:txBody>
          <a:bodyPr wrap="square">
            <a:spAutoFit/>
          </a:bodyPr>
          <a:lstStyle/>
          <a:p>
            <a:pPr algn="justLow">
              <a:lnSpc>
                <a:spcPts val="3000"/>
              </a:lnSpc>
            </a:pPr>
            <a:r>
              <a:rPr lang="ar-SA" sz="3200" b="1" u="sng" kern="1400" dirty="0" smtClean="0">
                <a:effectLst/>
                <a:latin typeface="Cambria"/>
                <a:ea typeface="Times New Roman"/>
                <a:cs typeface="Times New Roman"/>
              </a:rPr>
              <a:t>أنواع </a:t>
            </a:r>
            <a:r>
              <a:rPr lang="ar-SA" sz="3200" b="1" u="sng" kern="1400" dirty="0" err="1" smtClean="0">
                <a:effectLst/>
                <a:latin typeface="Cambria"/>
                <a:ea typeface="Times New Roman"/>
                <a:cs typeface="Times New Roman"/>
              </a:rPr>
              <a:t>منحيات</a:t>
            </a:r>
            <a:r>
              <a:rPr lang="ar-SA" sz="3200" b="1" u="sng" kern="1400" dirty="0" smtClean="0">
                <a:effectLst/>
                <a:latin typeface="Cambria"/>
                <a:ea typeface="Times New Roman"/>
                <a:cs typeface="Times New Roman"/>
              </a:rPr>
              <a:t> التعلم:</a:t>
            </a:r>
            <a:r>
              <a:rPr lang="ar-SA" sz="3200" b="1" dirty="0" smtClean="0">
                <a:effectLst/>
                <a:latin typeface="Times New Roman"/>
                <a:ea typeface="Times New Roman"/>
                <a:cs typeface="Simplified Arabic"/>
              </a:rPr>
              <a:t>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لقد تم تقسيم المنحنيات من حيث اغراضها واشكالها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اولا : المنحنيات من حيث الغرض: تقسم الى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1- منحنى التحصيل  .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2- منحنى الخطأ.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3- المنحنى الزمني .</a:t>
            </a:r>
            <a:endParaRPr lang="ar-IQ" sz="3200" b="1" dirty="0" smtClean="0">
              <a:effectLst/>
              <a:latin typeface="Times New Roman"/>
              <a:ea typeface="Times New Roman"/>
              <a:cs typeface="Simplified Arabic"/>
            </a:endParaRPr>
          </a:p>
          <a:p>
            <a:pPr algn="justLow">
              <a:lnSpc>
                <a:spcPts val="3000"/>
              </a:lnSpc>
            </a:pPr>
            <a:r>
              <a:rPr lang="ar-IQ" sz="3200" b="1" dirty="0" smtClean="0">
                <a:latin typeface="Times New Roman"/>
                <a:ea typeface="Times New Roman"/>
                <a:cs typeface="Simplified Arabic"/>
              </a:rPr>
              <a:t>4- المنحنى الفردي والجمعي.</a:t>
            </a:r>
            <a:endParaRPr lang="en-US" sz="3200" dirty="0">
              <a:effectLst/>
              <a:latin typeface="Times New Roman"/>
              <a:ea typeface="Times New Roman"/>
            </a:endParaRPr>
          </a:p>
        </p:txBody>
      </p:sp>
      <p:sp>
        <p:nvSpPr>
          <p:cNvPr id="3" name="مستطيل 2"/>
          <p:cNvSpPr/>
          <p:nvPr/>
        </p:nvSpPr>
        <p:spPr>
          <a:xfrm>
            <a:off x="755576" y="3142938"/>
            <a:ext cx="7524328" cy="3135474"/>
          </a:xfrm>
          <a:prstGeom prst="rect">
            <a:avLst/>
          </a:prstGeom>
        </p:spPr>
        <p:txBody>
          <a:bodyPr wrap="square">
            <a:spAutoFit/>
          </a:bodyPr>
          <a:lstStyle/>
          <a:p>
            <a:pPr algn="justLow">
              <a:lnSpc>
                <a:spcPts val="3000"/>
              </a:lnSpc>
            </a:pPr>
            <a:r>
              <a:rPr lang="ar-SA" sz="1600" b="1" u="sng" dirty="0" smtClean="0">
                <a:effectLst/>
                <a:latin typeface="Times New Roman"/>
                <a:ea typeface="Times New Roman"/>
                <a:cs typeface="Simplified Arabic"/>
              </a:rPr>
              <a:t>اولا– منحنى التحصيل: </a:t>
            </a:r>
            <a:endParaRPr lang="en-US" sz="1600" b="1" dirty="0" smtClean="0">
              <a:effectLst/>
              <a:latin typeface="Times New Roman"/>
              <a:ea typeface="Times New Roman"/>
            </a:endParaRPr>
          </a:p>
          <a:p>
            <a:pPr algn="justLow">
              <a:lnSpc>
                <a:spcPts val="3000"/>
              </a:lnSpc>
            </a:pPr>
            <a:r>
              <a:rPr lang="ar-SA" sz="1600" b="1" dirty="0" smtClean="0">
                <a:effectLst/>
                <a:latin typeface="Times New Roman"/>
                <a:ea typeface="Times New Roman"/>
                <a:cs typeface="Simplified Arabic"/>
              </a:rPr>
              <a:t>	وهو المنحنى الذي يبين مقدار النجاح أو مقدار زيادة التحصيل أثناء عملية التعلم ، فعلى سبيل المثال يمكن للمدرب الرياضي تسجيل المقدار الذي حققه الفرد في أثناء تعلمه لمهارة حركية معينة مثل التصويب على الهدف في كرة القدم أو كرة القدم اليد ، أو التصويب على السلة ، أو الإرسال أو الضربة الساحقة في الكرة الطائرة ، أو دقة إصابة الهدف في الرماية … الخ. والشكل (3) يبين منحنى النجاح في الرماية والذي يتضح فيه مقدار النجاح الذي حققه الفرد مسجلا على المحور الرأسي للرسم ، أما المحور الأفقي فيسجل عليه عدد مرات التدريب. 	وبذلك يستطيع المدرب أو الفرد الرياضي بنظره واحد لهذا المنحنى أن يرى بوضوح نتيجة النجاح في تعلم مهارة معينة في زمن معين ، وهل هناك تقدم يذكر أم لا ؟ </a:t>
            </a:r>
            <a:endParaRPr lang="en-US" sz="1600" b="1" dirty="0">
              <a:effectLst/>
              <a:latin typeface="Times New Roman"/>
              <a:ea typeface="Times New Roman"/>
            </a:endParaRPr>
          </a:p>
        </p:txBody>
      </p:sp>
    </p:spTree>
    <p:extLst>
      <p:ext uri="{BB962C8B-B14F-4D97-AF65-F5344CB8AC3E}">
        <p14:creationId xmlns:p14="http://schemas.microsoft.com/office/powerpoint/2010/main" val="19900817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4744"/>
            <a:ext cx="8280920" cy="4176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56173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619672" y="211854"/>
            <a:ext cx="7020272" cy="4708981"/>
          </a:xfrm>
          <a:prstGeom prst="rect">
            <a:avLst/>
          </a:prstGeom>
        </p:spPr>
        <p:txBody>
          <a:bodyPr wrap="square">
            <a:spAutoFit/>
          </a:bodyPr>
          <a:lstStyle/>
          <a:p>
            <a:pPr algn="justLow">
              <a:lnSpc>
                <a:spcPts val="3000"/>
              </a:lnSpc>
            </a:pPr>
            <a:r>
              <a:rPr lang="ar-SA" sz="3200" b="1" u="sng" dirty="0" smtClean="0">
                <a:effectLst/>
                <a:latin typeface="Times New Roman"/>
                <a:ea typeface="Times New Roman"/>
                <a:cs typeface="Simplified Arabic"/>
              </a:rPr>
              <a:t>ثانيا- منحنى الخطأ: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	وهو عكس المنحنى السابق ، إذ بدلاً من تسجيل مقدار النجاح  أثناء تعلم مهارة حركية معينة فإن المدرب الرياضي يقوم بتسجيل عدد الأخطاء إلي يرتكبها الفرد أثناء عميلة التعليم ، وبطبيعة الحال كلما تقدم مستوى الفرد أثناء عملية التعليم أو كلما اكتسب التوافق الجيد للمهارة الحركية مثلاً كلما بذلك الأخطاء التي يسجلها. </a:t>
            </a:r>
            <a:endParaRPr lang="en-US" sz="3200" dirty="0" smtClean="0">
              <a:effectLst/>
              <a:latin typeface="Times New Roman"/>
              <a:ea typeface="Times New Roman"/>
            </a:endParaRPr>
          </a:p>
          <a:p>
            <a:pPr algn="justLow">
              <a:lnSpc>
                <a:spcPts val="3000"/>
              </a:lnSpc>
            </a:pPr>
            <a:r>
              <a:rPr lang="ar-SA" sz="3200" b="1" dirty="0" smtClean="0">
                <a:effectLst/>
                <a:latin typeface="Times New Roman"/>
                <a:ea typeface="Times New Roman"/>
                <a:cs typeface="Simplified Arabic"/>
              </a:rPr>
              <a:t>	والشكل رقم (4) يوضح منحنى الخطأ في تعلم مهارة الإرسال في الكرة الطائرة والذي يتضح فيه مقدار الخطأ الذي سجله الفرد على المحور الرأسي ، أما المحور الأفقي فيسجل عليه عدد مرات التدريب. </a:t>
            </a:r>
            <a:endParaRPr lang="en-US" sz="3200" dirty="0">
              <a:effectLst/>
              <a:latin typeface="Times New Roman"/>
              <a:ea typeface="Times New Roman"/>
            </a:endParaRPr>
          </a:p>
        </p:txBody>
      </p:sp>
    </p:spTree>
    <p:extLst>
      <p:ext uri="{BB962C8B-B14F-4D97-AF65-F5344CB8AC3E}">
        <p14:creationId xmlns:p14="http://schemas.microsoft.com/office/powerpoint/2010/main" val="2542854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1" y="332656"/>
            <a:ext cx="7488832" cy="5832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6219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56</TotalTime>
  <Words>837</Words>
  <Application>Microsoft Office PowerPoint</Application>
  <PresentationFormat>عرض على الشاشة (3:4)‏</PresentationFormat>
  <Paragraphs>94</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انقلاب</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 2o1O</cp:lastModifiedBy>
  <cp:revision>6</cp:revision>
  <dcterms:created xsi:type="dcterms:W3CDTF">2018-12-10T17:47:37Z</dcterms:created>
  <dcterms:modified xsi:type="dcterms:W3CDTF">2018-12-10T18:44:12Z</dcterms:modified>
</cp:coreProperties>
</file>